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</p:sldMasterIdLst>
  <p:notesMasterIdLst>
    <p:notesMasterId r:id="rId22"/>
  </p:notesMasterIdLst>
  <p:handoutMasterIdLst>
    <p:handoutMasterId r:id="rId23"/>
  </p:handoutMasterIdLst>
  <p:sldIdLst>
    <p:sldId id="267" r:id="rId2"/>
    <p:sldId id="289" r:id="rId3"/>
    <p:sldId id="273" r:id="rId4"/>
    <p:sldId id="274" r:id="rId5"/>
    <p:sldId id="275" r:id="rId6"/>
    <p:sldId id="291" r:id="rId7"/>
    <p:sldId id="282" r:id="rId8"/>
    <p:sldId id="283" r:id="rId9"/>
    <p:sldId id="284" r:id="rId10"/>
    <p:sldId id="285" r:id="rId11"/>
    <p:sldId id="292" r:id="rId12"/>
    <p:sldId id="288" r:id="rId13"/>
    <p:sldId id="286" r:id="rId14"/>
    <p:sldId id="277" r:id="rId15"/>
    <p:sldId id="293" r:id="rId16"/>
    <p:sldId id="278" r:id="rId17"/>
    <p:sldId id="279" r:id="rId18"/>
    <p:sldId id="280" r:id="rId19"/>
    <p:sldId id="281" r:id="rId20"/>
    <p:sldId id="290" r:id="rId21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90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D3066E9-4FFC-4AD4-B364-A3EE77DA01A1}" type="datetimeFigureOut">
              <a:rPr lang="en-US"/>
              <a:pPr>
                <a:defRPr/>
              </a:pPr>
              <a:t>10/7/2010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D7B0BDF-444F-4296-99EF-A75C63D70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34201DB-0BFD-4DFB-8605-0B74E87607A9}" type="datetimeFigureOut">
              <a:rPr lang="en-US"/>
              <a:pPr>
                <a:defRPr/>
              </a:pPr>
              <a:t>10/7/2010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9758"/>
            <a:ext cx="5598160" cy="4177665"/>
          </a:xfrm>
          <a:prstGeom prst="rect">
            <a:avLst/>
          </a:prstGeom>
        </p:spPr>
        <p:txBody>
          <a:bodyPr vert="horz" lIns="93031" tIns="46516" rIns="93031" bIns="465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815E377-324D-4EB1-BCB8-12F1F656FB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FF79F4-A434-4C14-BAE6-DE3CD0C5048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3015" tIns="46508" rIns="93015" bIns="46508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E34F43-E8FA-46A8-850E-98965CA1FA8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200"/>
            </a:lvl1pPr>
          </a:lstStyle>
          <a:p>
            <a:fld id="{940226E2-C4DB-496E-9274-AD1B90A3CA48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A83F7E0-EBF0-473D-B81E-4E66FE2DD1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7394E6-A889-4F60-8E8F-A4C254EF43D7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77816-6287-4D8D-B416-68467D4BAD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294113-30A9-43A7-9557-283892983B1F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0CEC6-65EE-4FDC-B90B-1CDC81B83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8B9B26-C0BC-4CC3-81F3-12305A808560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E91A3-B0C7-4187-8D7B-47170D5704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E0E2FC-7C1A-4BD1-8F6E-89BA6281E716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9C493-CA2B-417D-A2D0-04B57EC4A2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9BD462-BF76-44B1-BAE6-D6AE25F4FA99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318E6-74C0-4A81-8F4C-E0F715680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D1ACE-EA4D-4624-A00C-B184EE4017CA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597FF-35B3-481B-8EDB-0BB72E4DC5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ABC204-A2C4-4639-B52B-CA0CBECF419D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42D92-4558-435E-9D14-06FCC5077E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2CA07D-D86E-471B-9630-9B9587C3D19C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A6443-969D-460C-B9A5-D17E995EA3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6760F-A203-4903-809E-8BA703A21D4A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16BF9-396C-4E9E-BE7E-DABDDC44F7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686B94-3D5D-402C-93DF-7201EDF7BEDD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39453-4D76-4ACE-943C-C83FAE7829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4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 flipV="1">
            <a:off x="609600" y="624205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24600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FA44DB8A-94BE-4D24-B04D-F728CF168E9B}" type="datetimeFigureOut">
              <a:rPr lang="en-US"/>
              <a:pPr/>
              <a:t>10/7/2010</a:t>
            </a:fld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055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60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05550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A4941D-3FA9-49F4-9F0F-71BE08810E9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0.tqn.com/d/crime/1/0/h/D/manson1a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828800"/>
            <a:ext cx="7772400" cy="4267200"/>
          </a:xfrm>
        </p:spPr>
        <p:txBody>
          <a:bodyPr anchor="ctr"/>
          <a:lstStyle/>
          <a:p>
            <a:pPr algn="ctr">
              <a:lnSpc>
                <a:spcPct val="140000"/>
              </a:lnSpc>
            </a:pPr>
            <a:r>
              <a:rPr lang="en-US" sz="2600" i="1"/>
              <a:t>Cyber Awareness:</a:t>
            </a:r>
            <a:br>
              <a:rPr lang="en-US" sz="2600" i="1"/>
            </a:br>
            <a:r>
              <a:rPr lang="en-US" sz="2600" i="1"/>
              <a:t>Role of Industry and Government </a:t>
            </a:r>
            <a:br>
              <a:rPr lang="en-US" sz="2600" i="1"/>
            </a:br>
            <a:r>
              <a:rPr lang="en-US" sz="3800"/>
              <a:t/>
            </a:r>
            <a:br>
              <a:rPr lang="en-US" sz="3800"/>
            </a:br>
            <a:r>
              <a:rPr lang="en-US" sz="2000"/>
              <a:t>Presented by </a:t>
            </a:r>
            <a:br>
              <a:rPr lang="en-US" sz="2000"/>
            </a:br>
            <a:r>
              <a:rPr lang="en-US" sz="2000"/>
              <a:t>Steve Lines</a:t>
            </a:r>
            <a:br>
              <a:rPr lang="en-US" sz="2000"/>
            </a:br>
            <a:r>
              <a:rPr lang="en-US" sz="2000"/>
              <a:t>Chairman, DSIE</a:t>
            </a:r>
            <a:br>
              <a:rPr lang="en-US" sz="2000"/>
            </a:br>
            <a:r>
              <a:rPr lang="en-US" sz="2000"/>
              <a:t>Director of Information Assurance, SAIC</a:t>
            </a:r>
            <a:r>
              <a:rPr lang="en-US" sz="2100"/>
              <a:t/>
            </a:r>
            <a:br>
              <a:rPr lang="en-US" sz="2100"/>
            </a:br>
            <a:r>
              <a:rPr lang="en-US" sz="1400"/>
              <a:t>October 8, 2010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1000" y="165100"/>
            <a:ext cx="80010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400" b="1"/>
              <a:t>Cyber Ethics, Cyber Safety, and</a:t>
            </a:r>
          </a:p>
          <a:p>
            <a:pPr algn="ctr">
              <a:spcBef>
                <a:spcPct val="50000"/>
              </a:spcBef>
            </a:pPr>
            <a:r>
              <a:rPr lang="en-US" sz="3400" b="1"/>
              <a:t>Cyber Security Conference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Where it all Started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1700">
                <a:latin typeface="Arial" charset="0"/>
              </a:rPr>
              <a:t>1983 Fred Cohen invents the first “Virus” University of Southern California</a:t>
            </a:r>
          </a:p>
          <a:p>
            <a:r>
              <a:rPr lang="en-US" sz="1700">
                <a:latin typeface="Arial" charset="0"/>
              </a:rPr>
              <a:t>1988 First widely used Anti Virus Software Produced by Alan Solomon </a:t>
            </a:r>
          </a:p>
          <a:p>
            <a:r>
              <a:rPr lang="en-US" sz="1700">
                <a:latin typeface="Arial" charset="0"/>
              </a:rPr>
              <a:t>1988 First “Worm” created. Robert Morris released the Morris Worm that infected 10% of the Internet at the time, 6,000 machines</a:t>
            </a:r>
          </a:p>
          <a:p>
            <a:r>
              <a:rPr lang="en-US" sz="1700">
                <a:latin typeface="Arial" charset="0"/>
              </a:rPr>
              <a:t>1988 DoD created CERT CC in response to the Morris worm crippling the Internet for days</a:t>
            </a:r>
          </a:p>
          <a:p>
            <a:r>
              <a:rPr lang="en-US" sz="1700">
                <a:latin typeface="Arial" charset="0"/>
              </a:rPr>
              <a:t>1990 Eugene Spafford at Purdue University coined the term “Firewall” </a:t>
            </a:r>
          </a:p>
          <a:p>
            <a:r>
              <a:rPr lang="en-US" sz="1700">
                <a:latin typeface="Arial" charset="0"/>
              </a:rPr>
              <a:t>Mid 1990’s SSL and HTTPS were created to add encryption and authentication to Internet Protocols</a:t>
            </a:r>
          </a:p>
          <a:p>
            <a:r>
              <a:rPr lang="en-US" sz="1700">
                <a:latin typeface="Arial" charset="0"/>
              </a:rPr>
              <a:t>2002 Microsoft halts all programming for a month to retrain programmers and examine old programs for vulnerabilities</a:t>
            </a:r>
          </a:p>
          <a:p>
            <a:r>
              <a:rPr lang="en-US" sz="1700">
                <a:latin typeface="Arial" charset="0"/>
              </a:rPr>
              <a:t>Today</a:t>
            </a:r>
          </a:p>
          <a:p>
            <a:pPr lvl="1"/>
            <a:r>
              <a:rPr lang="en-US" sz="1600">
                <a:latin typeface="Arial" charset="0"/>
              </a:rPr>
              <a:t>Establishment of the NCSD, NCCIC, NCIRP, Cyber Commands ; DoD recognizing Cyber as a new domain, Network Security Information Exchange, Defense Security Information Exchange, GFIRST, etc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Cyber Threat Environment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>
                <a:latin typeface="Arial" charset="0"/>
              </a:rPr>
              <a:t>Political Inspired Attacks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Terrorism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Nation State Attacks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Destabilization</a:t>
            </a:r>
          </a:p>
          <a:p>
            <a:pPr>
              <a:lnSpc>
                <a:spcPct val="110000"/>
              </a:lnSpc>
            </a:pPr>
            <a:r>
              <a:rPr lang="en-US">
                <a:latin typeface="Arial" charset="0"/>
              </a:rPr>
              <a:t>Economic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Identity Theft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Blackmail</a:t>
            </a:r>
          </a:p>
          <a:p>
            <a:pPr lvl="1">
              <a:lnSpc>
                <a:spcPct val="110000"/>
              </a:lnSpc>
            </a:pPr>
            <a:r>
              <a:rPr lang="en-US">
                <a:latin typeface="Arial" charset="0"/>
              </a:rPr>
              <a:t>Bank Account Attacks (Organized Crime)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Cyber Threat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charset="0"/>
              </a:rPr>
              <a:t>Social Networking</a:t>
            </a:r>
          </a:p>
          <a:p>
            <a:pPr lvl="1"/>
            <a:r>
              <a:rPr lang="en-US">
                <a:latin typeface="Arial" charset="0"/>
              </a:rPr>
              <a:t>Identity Theft</a:t>
            </a:r>
          </a:p>
          <a:p>
            <a:pPr lvl="1"/>
            <a:r>
              <a:rPr lang="en-US">
                <a:latin typeface="Arial" charset="0"/>
              </a:rPr>
              <a:t>Blackmail</a:t>
            </a:r>
          </a:p>
          <a:p>
            <a:pPr lvl="1"/>
            <a:r>
              <a:rPr lang="en-US">
                <a:latin typeface="Arial" charset="0"/>
              </a:rPr>
              <a:t>Surveillance</a:t>
            </a:r>
          </a:p>
          <a:p>
            <a:pPr lvl="1"/>
            <a:r>
              <a:rPr lang="en-US">
                <a:latin typeface="Arial" charset="0"/>
              </a:rPr>
              <a:t>Cyberstalking</a:t>
            </a:r>
          </a:p>
          <a:p>
            <a:pPr lvl="1"/>
            <a:r>
              <a:rPr lang="en-US">
                <a:latin typeface="Arial" charset="0"/>
              </a:rPr>
              <a:t>Child Pornography</a:t>
            </a:r>
          </a:p>
          <a:p>
            <a:r>
              <a:rPr lang="en-US">
                <a:latin typeface="Arial" charset="0"/>
              </a:rPr>
              <a:t>Legal</a:t>
            </a:r>
          </a:p>
          <a:p>
            <a:pPr lvl="1"/>
            <a:r>
              <a:rPr lang="en-US">
                <a:latin typeface="Arial" charset="0"/>
              </a:rPr>
              <a:t>Regulatory Requirements</a:t>
            </a:r>
          </a:p>
          <a:p>
            <a:pPr lvl="1"/>
            <a:r>
              <a:rPr lang="en-US">
                <a:latin typeface="Arial" charset="0"/>
              </a:rPr>
              <a:t>PII, PCI, HIPPA Data Standards and laws etc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066800"/>
          </a:xfrm>
        </p:spPr>
        <p:txBody>
          <a:bodyPr anchor="ctr"/>
          <a:lstStyle/>
          <a:p>
            <a:r>
              <a:rPr lang="en-US"/>
              <a:t>The Disappearing Boundary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762000" y="1752600"/>
            <a:ext cx="7620000" cy="441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The perimeter has vanished. </a:t>
            </a:r>
          </a:p>
          <a:p>
            <a:pPr marL="908050" lvl="1" indent="-436563" eaLnBrk="1" hangingPunct="1">
              <a:lnSpc>
                <a:spcPct val="7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000">
                <a:latin typeface="Arial" charset="0"/>
              </a:rPr>
              <a:t>The risks now extend  outside traditional network defenses.</a:t>
            </a:r>
          </a:p>
          <a:p>
            <a:pPr marL="469900" indent="-469900" eaLnBrk="1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Mobile Devices</a:t>
            </a:r>
          </a:p>
          <a:p>
            <a:pPr marL="908050" lvl="1" indent="-436563" eaLnBrk="1" hangingPunct="1">
              <a:lnSpc>
                <a:spcPct val="7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000">
                <a:latin typeface="Arial" charset="0"/>
              </a:rPr>
              <a:t>Your mainframe in your pocket!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Cloud Computing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000">
                <a:latin typeface="Arial" charset="0"/>
              </a:rPr>
              <a:t>Computing outside the boundary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Teleworking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000">
                <a:latin typeface="Arial" charset="0"/>
              </a:rPr>
              <a:t>Mixing home with work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Social Networking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000">
                <a:latin typeface="Arial" charset="0"/>
              </a:rPr>
              <a:t>Web 2.0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State of Readiness</a:t>
            </a: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457200" y="1600200"/>
            <a:ext cx="84582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sz="2000" dirty="0">
                <a:latin typeface="Arial" charset="0"/>
              </a:rPr>
              <a:t>Symantec 2010 Critical Infrastructure Protection Study *</a:t>
            </a:r>
          </a:p>
          <a:p>
            <a:pPr marL="469900" indent="-469900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dirty="0">
                <a:latin typeface="Arial" charset="0"/>
              </a:rPr>
              <a:t>The threat of an attack is real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dirty="0">
                <a:latin typeface="Arial" charset="0"/>
              </a:rPr>
              <a:t>Industry is a willing Partner with Government</a:t>
            </a:r>
          </a:p>
          <a:p>
            <a:pPr marL="908050" lvl="1" indent="-436563" eaLnBrk="1" hangingPunct="1">
              <a:lnSpc>
                <a:spcPct val="7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90% have engaged with their Country’s CIP program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000" dirty="0">
                <a:latin typeface="Arial" charset="0"/>
              </a:rPr>
              <a:t>There is Room for Readiness Improvement</a:t>
            </a:r>
          </a:p>
          <a:p>
            <a:pPr marL="908050" lvl="1" indent="-436563" eaLnBrk="1" hangingPunct="1">
              <a:lnSpc>
                <a:spcPct val="7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Only 1/3 of companies indicated they were prepared for an attack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dirty="0">
                <a:latin typeface="Arial" charset="0"/>
              </a:rPr>
              <a:t>To Ensure Resiliency Government and Companies should:</a:t>
            </a:r>
          </a:p>
          <a:p>
            <a:pPr marL="908050" lvl="1" indent="-436563" eaLnBrk="1" hangingPunct="1">
              <a:lnSpc>
                <a:spcPct val="7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Develop and enforce IT policies 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Protect information 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Authenticate identities 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Manage systems 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Protect the infrastructure 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Ensure 24x7 availability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Develop an information management strategy </a:t>
            </a:r>
          </a:p>
          <a:p>
            <a:pPr marL="450850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Governments should: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Make Resources Available to Industry</a:t>
            </a:r>
          </a:p>
          <a:p>
            <a:pPr marL="908050" lvl="1" indent="-436563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dirty="0">
                <a:latin typeface="Arial" charset="0"/>
              </a:rPr>
              <a:t>Partner with Industry Associations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noFill/>
          <a:ln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tint val="75000"/>
                  </a:schemeClr>
                </a:solidFill>
                <a:latin typeface="+mn-lt"/>
              </a:rPr>
              <a:t>*Symantec Critical Infrastructure Protection Study 2010 Global Results; Applied Research</a:t>
            </a:r>
            <a:endParaRPr lang="en-US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417638"/>
          </a:xfrm>
        </p:spPr>
        <p:txBody>
          <a:bodyPr anchor="ctr">
            <a:normAutofit/>
          </a:bodyPr>
          <a:lstStyle/>
          <a:p>
            <a:r>
              <a:rPr lang="en-US"/>
              <a:t>Anatomy of an Attack:</a:t>
            </a:r>
            <a:br>
              <a:rPr lang="en-US"/>
            </a:br>
            <a:r>
              <a:rPr lang="en-US"/>
              <a:t>The Advance Persistent Threat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1800"/>
              <a:t>On September 13</a:t>
            </a:r>
            <a:r>
              <a:rPr lang="en-US" sz="1800" baseline="30000"/>
              <a:t>th</a:t>
            </a:r>
            <a:r>
              <a:rPr lang="en-US" sz="1800"/>
              <a:t>, a Defense Company discovered a critical “0” day vulnerability in Adobe’s Flash product. This issue was reported to US-CERT as well as Adobe. </a:t>
            </a:r>
          </a:p>
          <a:p>
            <a:pPr>
              <a:lnSpc>
                <a:spcPct val="120000"/>
              </a:lnSpc>
            </a:pPr>
            <a:r>
              <a:rPr lang="en-US" sz="1800"/>
              <a:t>On September 17</a:t>
            </a:r>
            <a:r>
              <a:rPr lang="en-US" sz="1800" baseline="30000"/>
              <a:t>th</a:t>
            </a:r>
            <a:r>
              <a:rPr lang="en-US" sz="1800"/>
              <a:t>, 2010 several Defense Security Information Exchange (DSIE) members began seeing a dramatic increase in the number of targeted phishing attacks.</a:t>
            </a:r>
          </a:p>
          <a:p>
            <a:pPr>
              <a:lnSpc>
                <a:spcPct val="120000"/>
              </a:lnSpc>
            </a:pPr>
            <a:r>
              <a:rPr lang="en-US" sz="1800"/>
              <a:t>The number of attacks reported to the DSIE from member companies increased on September 20</a:t>
            </a:r>
            <a:r>
              <a:rPr lang="en-US" sz="1800" baseline="30000"/>
              <a:t>th</a:t>
            </a:r>
            <a:r>
              <a:rPr lang="en-US" sz="1800"/>
              <a:t> and September 21</a:t>
            </a:r>
            <a:r>
              <a:rPr lang="en-US" sz="1800" baseline="30000"/>
              <a:t>st</a:t>
            </a:r>
            <a:r>
              <a:rPr lang="en-US" sz="1800"/>
              <a:t> to over 20 per day. </a:t>
            </a:r>
          </a:p>
          <a:p>
            <a:pPr>
              <a:lnSpc>
                <a:spcPct val="120000"/>
              </a:lnSpc>
            </a:pPr>
            <a:r>
              <a:rPr lang="en-US" sz="1800"/>
              <a:t>The number of attacks for two days resulted in over 25 pages of different attack vectors and over 200 separate indicators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en-US"/>
              <a:t>September 21, 2010</a:t>
            </a:r>
            <a:br>
              <a:rPr lang="en-US"/>
            </a:br>
            <a:endParaRPr lang="en-US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lnSpc>
                <a:spcPct val="130000"/>
              </a:lnSpc>
              <a:buFont typeface="Wingdings" pitchFamily="2" charset="2"/>
              <a:buNone/>
            </a:pPr>
            <a:r>
              <a:rPr lang="en-US">
                <a:latin typeface="Arial" charset="0"/>
              </a:rPr>
              <a:t>The following is a raw data dump of attacks the DSIE members have seen over the past two days. </a:t>
            </a:r>
          </a:p>
          <a:p>
            <a:pPr marL="0" indent="0">
              <a:lnSpc>
                <a:spcPct val="130000"/>
              </a:lnSpc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First indication:</a:t>
            </a:r>
          </a:p>
          <a:p>
            <a:pPr marL="0" indent="0">
              <a:lnSpc>
                <a:spcPct val="130000"/>
              </a:lnSpc>
              <a:buFont typeface="Wingdings" pitchFamily="2" charset="2"/>
              <a:buNone/>
            </a:pPr>
            <a:r>
              <a:rPr lang="en-US" sz="1800">
                <a:latin typeface="Arial" charset="0"/>
              </a:rPr>
              <a:t>9/17/2010 - 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US Government Programs to Pay Medical Expenses</a:t>
            </a:r>
          </a:p>
          <a:p>
            <a:pPr marL="0" indent="0">
              <a:lnSpc>
                <a:spcPct val="110000"/>
              </a:lnSpc>
              <a:buFont typeface="Wingdings" pitchFamily="2" charset="2"/>
              <a:buNone/>
            </a:pPr>
            <a:r>
              <a:rPr lang="en-US" sz="1800">
                <a:latin typeface="Arial" charset="0"/>
              </a:rPr>
              <a:t>getkys phish from 9/17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/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==Message Headers==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/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attachment: 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Beneficial medical programs.pdf</a:t>
            </a:r>
            <a:r>
              <a:rPr lang="en-US" sz="1800">
                <a:latin typeface="Arial" charset="0"/>
              </a:rPr>
              <a:t/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attachmentsize: 382360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Received: from source ([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xxx.xx.xxx.xx</a:t>
            </a:r>
            <a:r>
              <a:rPr lang="en-US" sz="1800">
                <a:latin typeface="Arial" charset="0"/>
              </a:rPr>
              <a:t>]) by 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xxxxxxxx.postini.com</a:t>
            </a:r>
            <a:r>
              <a:rPr lang="en-US" sz="1800">
                <a:latin typeface="Arial" charset="0"/>
              </a:rPr>
              <a:t> ([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xx.xx.4.10</a:t>
            </a:r>
            <a:r>
              <a:rPr lang="en-US" sz="1800">
                <a:latin typeface="Arial" charset="0"/>
              </a:rPr>
              <a:t>]) with SMTP; Fri, 17 Sep 2010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September 21, </a:t>
            </a:r>
            <a:r>
              <a:rPr lang="en-US" sz="240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marL="57150" indent="-57150">
              <a:lnSpc>
                <a:spcPct val="120000"/>
              </a:lnSpc>
              <a:buFont typeface="Wingdings" pitchFamily="2" charset="2"/>
              <a:buNone/>
            </a:pPr>
            <a:r>
              <a:rPr lang="en-US" sz="1600">
                <a:latin typeface="Arial" charset="0"/>
              </a:rPr>
              <a:t>Received: from vznit170060 ([unknown] [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xxx.xx.xx.132</a:t>
            </a:r>
            <a:r>
              <a:rPr lang="en-US" sz="1600">
                <a:latin typeface="Arial" charset="0"/>
              </a:rPr>
              <a:t>]) by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xxxxx.mailsrvcs.net</a:t>
            </a:r>
            <a:r>
              <a:rPr lang="en-US" sz="1600">
                <a:latin typeface="Arial" charset="0"/>
              </a:rPr>
              <a:t> (Sun Java(tm) System Messaging Server 7u2-7.02 32bit (built Apr 16 2009)) with ESMTPA id &lt;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xxxxxxxxx@vms173013.mailsrvcs.net</a:t>
            </a:r>
            <a:r>
              <a:rPr lang="en-US" sz="1600">
                <a:latin typeface="Arial" charset="0"/>
              </a:rPr>
              <a:t>&gt; for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xxxxxx@med.xx.com</a:t>
            </a:r>
            <a:r>
              <a:rPr lang="en-US" sz="1600">
                <a:latin typeface="Arial" charset="0"/>
              </a:rPr>
              <a:t>; Fri, 17 Sep 2010 03:57:26 -0500 (CDT)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Received: from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xx.xxx.xx.53 ([xx.xxx.xx.xx</a:t>
            </a:r>
            <a:r>
              <a:rPr lang="en-US" sz="1600">
                <a:latin typeface="Arial" charset="0"/>
              </a:rPr>
              <a:t>]) by vznit170060 (Verizon Webmail) with HTTP; Fri, 17 Sep 2010 03:57:04 -0500 (CDT)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Date: Fri, 17 Sep 2010 03:57:04 -0500 (CDT)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From: CENTERS FOR MEDICARE &amp; MEDICAID SERVICES &lt;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xxxx@verizon.net</a:t>
            </a:r>
            <a:r>
              <a:rPr lang="en-US" sz="1600">
                <a:latin typeface="Arial" charset="0"/>
              </a:rPr>
              <a:t>&gt;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To: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xxxxxxx@yahoo.com</a:t>
            </a:r>
            <a:r>
              <a:rPr lang="en-US" sz="1600">
                <a:latin typeface="Arial" charset="0"/>
              </a:rPr>
              <a:t/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Message-id: &lt;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xxxxxxxxxxxxxxx.</a:t>
            </a:r>
            <a:r>
              <a:rPr lang="en-US" sz="1600">
                <a:latin typeface="Arial" charset="0"/>
              </a:rPr>
              <a:t>JavaMail.root@vznit170060&gt;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Subject: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US Government Programs to Pay Medical Expenses</a:t>
            </a:r>
            <a:r>
              <a:rPr lang="en-US" sz="1600">
                <a:latin typeface="Arial" charset="0"/>
              </a:rPr>
              <a:t/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MIME-version: 1.0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Content-type: multipart/mixed; boundary="----=_Part_2522407_869451767.1284713824487"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X-Originating-IP: [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xx.xxx.xx.xx</a:t>
            </a:r>
            <a:r>
              <a:rPr lang="en-US" sz="1600">
                <a:latin typeface="Arial" charset="0"/>
              </a:rPr>
              <a:t>]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52400"/>
            <a:ext cx="7772400" cy="1470025"/>
          </a:xfrm>
        </p:spPr>
        <p:txBody>
          <a:bodyPr anchor="ctr"/>
          <a:lstStyle/>
          <a:p>
            <a:r>
              <a:rPr lang="en-US" sz="3800"/>
              <a:t>Analysis of Attack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1600200"/>
            <a:ext cx="80010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spcAft>
                <a:spcPct val="50000"/>
              </a:spcAft>
              <a:buFont typeface="Wingdings" pitchFamily="2" charset="2"/>
              <a:buNone/>
            </a:pPr>
            <a:r>
              <a:rPr lang="en-US" sz="1600">
                <a:latin typeface="Arial" charset="0"/>
              </a:rPr>
              <a:t>Name: Beneficial medical programs.pdf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 :832dbd816b0b08878bd332eee299bbec4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32360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==Attachment Analysis==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===Dropped Files===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ISSNIP_2010.pdf contained: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File: eparty.exe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MD5: 0ade988a4302a207926305618b4dad01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37888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File: clip.exe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MD5: 0ade988a4302a207926305618b4dad01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37888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File: eparty.dll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MD5: 68f5a1faff35ad1ecaa1654b288f6cd9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27649</a:t>
            </a:r>
            <a:br>
              <a:rPr lang="en-US" sz="1600">
                <a:latin typeface="Arial" charset="0"/>
              </a:rPr>
            </a:br>
            <a:endParaRPr lang="en-US" sz="1600">
              <a:solidFill>
                <a:srgbClr val="898989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52400"/>
            <a:ext cx="7772400" cy="1470025"/>
          </a:xfrm>
        </p:spPr>
        <p:txBody>
          <a:bodyPr anchor="ctr"/>
          <a:lstStyle/>
          <a:p>
            <a:r>
              <a:rPr lang="en-US" sz="3800"/>
              <a:t>Analysis of Attack, </a:t>
            </a:r>
            <a:r>
              <a:rPr lang="en-US" sz="2000"/>
              <a:t>continued</a:t>
            </a:r>
            <a:endParaRPr lang="en-US" sz="380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1676400"/>
            <a:ext cx="80010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Font typeface="Wingdings" pitchFamily="2" charset="2"/>
              <a:buNone/>
            </a:pPr>
            <a:r>
              <a:rPr lang="en-US" sz="1600">
                <a:latin typeface="Arial" charset="0"/>
              </a:rPr>
              <a:t>When executed, svchost.exe creates: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File: /Documents and Settings/iaops/Local Settings/Application Data/msupdater.exe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MD5: fd5dffebd39e9aca4f79107b6889699d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49152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File: Documents and Settings/iaops/Local Settings/Application Data/FAVORITES.DAT</a:t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MD5: 1491e39ca13db315820d37fb6972e160</a:t>
            </a:r>
          </a:p>
          <a:p>
            <a:pPr marL="0" indent="0">
              <a:lnSpc>
                <a:spcPct val="140000"/>
              </a:lnSpc>
              <a:buFont typeface="Wingdings" pitchFamily="2" charset="2"/>
              <a:buNone/>
            </a:pPr>
            <a:r>
              <a:rPr lang="en-US" sz="1600">
                <a:latin typeface="Arial" charset="0"/>
              </a:rPr>
              <a:t>==C2==</a:t>
            </a:r>
            <a:br>
              <a:rPr lang="en-US" sz="1600">
                <a:latin typeface="Arial" charset="0"/>
              </a:rPr>
            </a:br>
            <a:r>
              <a:rPr lang="en-US" sz="1600">
                <a:solidFill>
                  <a:srgbClr val="FF0000"/>
                </a:solidFill>
                <a:latin typeface="Arial" charset="0"/>
              </a:rPr>
              <a:t>https://www.xxxxxxxx.com/asp/kys_allow_get.asp?name=getkys.kys </a:t>
            </a:r>
            <a:r>
              <a:rPr lang="en-US" sz="1600">
                <a:latin typeface="Arial" charset="0"/>
              </a:rPr>
              <a:t>(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xx.xxx.xxx.xxx)</a:t>
            </a:r>
            <a:r>
              <a:rPr lang="en-US" sz="1600">
                <a:latin typeface="Arial" charset="0"/>
              </a:rPr>
              <a:t/>
            </a:r>
            <a:br>
              <a:rPr lang="en-US" sz="1600">
                <a:latin typeface="Arial" charset="0"/>
              </a:rPr>
            </a:br>
            <a:r>
              <a:rPr lang="en-US" sz="1600">
                <a:latin typeface="Arial" charset="0"/>
              </a:rPr>
              <a:t>Size: 40960</a:t>
            </a:r>
            <a:r>
              <a:rPr lang="en-US" sz="1600">
                <a:solidFill>
                  <a:srgbClr val="898989"/>
                </a:solidFill>
                <a:latin typeface="Arial" charset="0"/>
              </a:rPr>
              <a:t/>
            </a:r>
            <a:br>
              <a:rPr lang="en-US" sz="1600">
                <a:solidFill>
                  <a:srgbClr val="898989"/>
                </a:solidFill>
                <a:latin typeface="Arial" charset="0"/>
              </a:rPr>
            </a:br>
            <a:endParaRPr lang="en-US" sz="1600">
              <a:solidFill>
                <a:srgbClr val="898989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3169162" cy="2316162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8229600" cy="1143000"/>
          </a:xfrm>
        </p:spPr>
        <p:txBody>
          <a:bodyPr anchor="ctr"/>
          <a:lstStyle/>
          <a:p>
            <a:r>
              <a:rPr lang="en-US" dirty="0"/>
              <a:t>Campaign Scale Attacks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3962400" y="1752600"/>
            <a:ext cx="4800600" cy="2057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>
                <a:latin typeface="Arial" charset="0"/>
              </a:rPr>
              <a:t>Phishing campaigns consist of multiple waves of targeted emails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Arial" charset="0"/>
              </a:rPr>
              <a:t>Different senders and different attachments, but same campaign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09600" y="4495800"/>
            <a:ext cx="7086600" cy="2057400"/>
            <a:chOff x="528" y="1488"/>
            <a:chExt cx="4656" cy="1488"/>
          </a:xfrm>
        </p:grpSpPr>
        <p:pic>
          <p:nvPicPr>
            <p:cNvPr id="6" name="Picture 3" descr="i2_foxmail_campaign2.png"/>
            <p:cNvPicPr>
              <a:picLocks noChangeAspect="1"/>
            </p:cNvPicPr>
            <p:nvPr/>
          </p:nvPicPr>
          <p:blipFill>
            <a:blip r:embed="rId4" cstate="print"/>
            <a:srcRect l="1021"/>
            <a:stretch>
              <a:fillRect/>
            </a:stretch>
          </p:blipFill>
          <p:spPr bwMode="auto">
            <a:xfrm>
              <a:off x="528" y="1488"/>
              <a:ext cx="4656" cy="1488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</p:pic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558" y="1960"/>
              <a:ext cx="588" cy="4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dirty="0">
                  <a:latin typeface="Calibri" pitchFamily="34" charset="0"/>
                </a:rPr>
                <a:t>C2 Servers</a:t>
              </a:r>
            </a:p>
          </p:txBody>
        </p:sp>
        <p:cxnSp>
          <p:nvCxnSpPr>
            <p:cNvPr id="8" name="Straight Arrow Connector 7"/>
            <p:cNvCxnSpPr>
              <a:cxnSpLocks noChangeShapeType="1"/>
            </p:cNvCxnSpPr>
            <p:nvPr/>
          </p:nvCxnSpPr>
          <p:spPr bwMode="auto">
            <a:xfrm>
              <a:off x="990" y="2132"/>
              <a:ext cx="980" cy="172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9" name="TextBox 8"/>
          <p:cNvSpPr txBox="1"/>
          <p:nvPr/>
        </p:nvSpPr>
        <p:spPr>
          <a:xfrm>
            <a:off x="609600" y="4114800"/>
            <a:ext cx="70866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Attackers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Targeting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801813"/>
            <a:ext cx="7891463" cy="4370387"/>
          </a:xfrm>
        </p:spPr>
        <p:txBody>
          <a:bodyPr>
            <a:normAutofit/>
          </a:bodyPr>
          <a:lstStyle/>
          <a:p>
            <a:pPr marL="342900" indent="-285750"/>
            <a:r>
              <a:rPr lang="en-US" sz="2000">
                <a:latin typeface="Arial" charset="0"/>
              </a:rPr>
              <a:t>Advanced threats targeted industry websites and portals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Compromise “Waterholes” – Places where members of a particular industry tend to browse regularly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Send links to spoofed websites to collect credentials/data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Send links to web pages hosting malware</a:t>
            </a:r>
          </a:p>
          <a:p>
            <a:pPr marL="714375" lvl="1" indent="-236538"/>
            <a:endParaRPr lang="en-US" sz="1800">
              <a:latin typeface="Arial" charset="0"/>
            </a:endParaRPr>
          </a:p>
          <a:p>
            <a:pPr marL="342900" indent="-285750"/>
            <a:r>
              <a:rPr lang="en-US" sz="2000">
                <a:latin typeface="Arial" charset="0"/>
              </a:rPr>
              <a:t>Same approach used in phishing email attacks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Command &amp; Control Functionality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Exfiltration Capability</a:t>
            </a:r>
          </a:p>
          <a:p>
            <a:pPr marL="714375" lvl="1" indent="-236538"/>
            <a:r>
              <a:rPr lang="en-US" sz="1800">
                <a:latin typeface="Arial" charset="0"/>
              </a:rPr>
              <a:t>Modified to be undetectable by Anti-Virus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066800"/>
          </a:xfrm>
        </p:spPr>
        <p:txBody>
          <a:bodyPr anchor="ctr"/>
          <a:lstStyle/>
          <a:p>
            <a:r>
              <a:rPr lang="en-US"/>
              <a:t>Trust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505200" y="1905000"/>
            <a:ext cx="5029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>
                <a:latin typeface="Arial" charset="0"/>
              </a:rPr>
              <a:t>It has to be true! </a:t>
            </a:r>
          </a:p>
          <a:p>
            <a:pPr algn="ctr" eaLnBrk="1" hangingPunct="1"/>
            <a:r>
              <a:rPr lang="en-US" sz="2400">
                <a:latin typeface="Arial" charset="0"/>
              </a:rPr>
              <a:t>I saw it on the Internet!</a:t>
            </a:r>
          </a:p>
          <a:p>
            <a:pPr algn="ctr" eaLnBrk="1" hangingPunct="1"/>
            <a:endParaRPr lang="en-US" sz="2400">
              <a:latin typeface="Arial" charset="0"/>
            </a:endParaRPr>
          </a:p>
          <a:p>
            <a:pPr algn="ctr" eaLnBrk="1" hangingPunct="1"/>
            <a:r>
              <a:rPr lang="en-US" sz="2400">
                <a:latin typeface="Arial" charset="0"/>
              </a:rPr>
              <a:t>On the Internet, no one knows you’re a dog.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762000" y="4800600"/>
            <a:ext cx="76200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40000"/>
              </a:lnSpc>
            </a:pPr>
            <a:r>
              <a:rPr lang="en-US" sz="2800">
                <a:latin typeface="Arial" charset="0"/>
              </a:rPr>
              <a:t>Risk=Threat x Vulnerability x Cost</a:t>
            </a:r>
          </a:p>
          <a:p>
            <a:pPr algn="ctr" eaLnBrk="1" hangingPunct="1">
              <a:lnSpc>
                <a:spcPct val="140000"/>
              </a:lnSpc>
            </a:pPr>
            <a:r>
              <a:rPr lang="en-US" sz="2800">
                <a:latin typeface="Arial" charset="0"/>
              </a:rPr>
              <a:t>Risk x (Threat + Vulnerability)= Compromise</a:t>
            </a:r>
          </a:p>
        </p:txBody>
      </p:sp>
      <p:pic>
        <p:nvPicPr>
          <p:cNvPr id="14341" name="Picture 2" descr="http://www.ipadrblog.com/nobody%20knows%20you%27re%20a%20do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828800"/>
            <a:ext cx="2524125" cy="2819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Trust</a:t>
            </a: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990600" y="4191000"/>
            <a:ext cx="7620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Not everyone is a good person…</a:t>
            </a:r>
          </a:p>
          <a:p>
            <a:pPr algn="ctr"/>
            <a:r>
              <a:rPr lang="en-US" sz="2400" dirty="0">
                <a:latin typeface="Calibri" pitchFamily="34" charset="0"/>
              </a:rPr>
              <a:t>Nice Person?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838200" y="4953000"/>
            <a:ext cx="7620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Risk x (Threat + Vulnerability)= Danger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182880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Picture Unavaila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600200"/>
            <a:ext cx="2381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229600" cy="1066800"/>
          </a:xfrm>
        </p:spPr>
        <p:txBody>
          <a:bodyPr anchor="ctr"/>
          <a:lstStyle/>
          <a:p>
            <a:r>
              <a:rPr lang="en-US"/>
              <a:t>Trust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914400" y="5364163"/>
            <a:ext cx="7620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200">
                <a:latin typeface="Arial" charset="0"/>
              </a:rPr>
              <a:t>Risk x (Threat + Vulnerability)= Danger</a:t>
            </a:r>
          </a:p>
        </p:txBody>
      </p:sp>
      <p:grpSp>
        <p:nvGrpSpPr>
          <p:cNvPr id="16394" name="Group 10"/>
          <p:cNvGrpSpPr>
            <a:grpSpLocks/>
          </p:cNvGrpSpPr>
          <p:nvPr/>
        </p:nvGrpSpPr>
        <p:grpSpPr bwMode="auto">
          <a:xfrm>
            <a:off x="609600" y="2438400"/>
            <a:ext cx="2209800" cy="2667000"/>
            <a:chOff x="384" y="1152"/>
            <a:chExt cx="1392" cy="1680"/>
          </a:xfrm>
        </p:grpSpPr>
        <p:sp>
          <p:nvSpPr>
            <p:cNvPr id="16387" name="TextBox 2"/>
            <p:cNvSpPr txBox="1">
              <a:spLocks noChangeArrowheads="1"/>
            </p:cNvSpPr>
            <p:nvPr/>
          </p:nvSpPr>
          <p:spPr bwMode="auto">
            <a:xfrm>
              <a:off x="384" y="2640"/>
              <a:ext cx="1392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Charles Manson </a:t>
              </a:r>
            </a:p>
          </p:txBody>
        </p:sp>
        <p:pic>
          <p:nvPicPr>
            <p:cNvPr id="16389" name="Picture 2" descr="Charles Manson">
              <a:hlinkClick r:id="rId2" tooltip="View Full-Size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2" y="1152"/>
              <a:ext cx="1340" cy="144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</p:pic>
      </p:grp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5943600" y="2514600"/>
            <a:ext cx="2819400" cy="2633663"/>
            <a:chOff x="3744" y="1296"/>
            <a:chExt cx="1776" cy="1659"/>
          </a:xfrm>
        </p:grpSpPr>
        <p:pic>
          <p:nvPicPr>
            <p:cNvPr id="16390" name="Picture 4" descr="Picture Unavailab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8" y="1296"/>
              <a:ext cx="1500" cy="1128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</p:pic>
        <p:sp>
          <p:nvSpPr>
            <p:cNvPr id="16391" name="TextBox 7"/>
            <p:cNvSpPr txBox="1">
              <a:spLocks noChangeArrowheads="1"/>
            </p:cNvSpPr>
            <p:nvPr/>
          </p:nvSpPr>
          <p:spPr bwMode="auto">
            <a:xfrm>
              <a:off x="3744" y="2495"/>
              <a:ext cx="177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Registered Sex Offender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SEXUAL ABUSE OF A MINOR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College Park MD </a:t>
              </a:r>
            </a:p>
          </p:txBody>
        </p:sp>
      </p:grp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2286000" y="1684338"/>
            <a:ext cx="4643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Arial" charset="0"/>
              </a:rPr>
              <a:t>Not everyone is a good person…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066800"/>
          </a:xfrm>
        </p:spPr>
        <p:txBody>
          <a:bodyPr anchor="ctr"/>
          <a:lstStyle/>
          <a:p>
            <a:r>
              <a:rPr lang="en-US"/>
              <a:t>Responsibility</a:t>
            </a:r>
          </a:p>
        </p:txBody>
      </p:sp>
      <p:sp>
        <p:nvSpPr>
          <p:cNvPr id="17411" name="TextBox 8"/>
          <p:cNvSpPr txBox="1">
            <a:spLocks noChangeArrowheads="1"/>
          </p:cNvSpPr>
          <p:nvPr/>
        </p:nvSpPr>
        <p:spPr bwMode="auto">
          <a:xfrm>
            <a:off x="609600" y="2039938"/>
            <a:ext cx="6400800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In the end, it all comes down to this:</a:t>
            </a:r>
          </a:p>
          <a:p>
            <a:pPr marL="714375" lvl="1" indent="-236538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Arial" charset="0"/>
              </a:rPr>
              <a:t>Cyber Security is everyone’s responsibility</a:t>
            </a:r>
          </a:p>
          <a:p>
            <a:pPr marL="714375" lvl="1" indent="-236538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Arial" charset="0"/>
              </a:rPr>
              <a:t>Be Informed!</a:t>
            </a:r>
          </a:p>
          <a:p>
            <a:pPr marL="714375" lvl="1" indent="-236538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Arial" charset="0"/>
              </a:rPr>
              <a:t>Get involved!</a:t>
            </a:r>
          </a:p>
          <a:p>
            <a:pPr marL="714375" lvl="1" indent="-236538" eaLnBrk="1" hangingPunct="1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Arial" charset="0"/>
              </a:rPr>
              <a:t>Develop a Plan!</a:t>
            </a:r>
          </a:p>
        </p:txBody>
      </p:sp>
      <p:pic>
        <p:nvPicPr>
          <p:cNvPr id="17412" name="Picture 2" descr="http://media.arstechnica.com/journals/apple.media/grandma_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514725"/>
            <a:ext cx="2590800" cy="19812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066800"/>
          </a:xfrm>
        </p:spPr>
        <p:txBody>
          <a:bodyPr anchor="ctr"/>
          <a:lstStyle/>
          <a:p>
            <a:r>
              <a:rPr lang="en-US"/>
              <a:t>Responsibility</a:t>
            </a:r>
          </a:p>
        </p:txBody>
      </p:sp>
      <p:sp>
        <p:nvSpPr>
          <p:cNvPr id="18435" name="TextBox 8"/>
          <p:cNvSpPr txBox="1">
            <a:spLocks noChangeArrowheads="1"/>
          </p:cNvSpPr>
          <p:nvPr/>
        </p:nvSpPr>
        <p:spPr bwMode="auto">
          <a:xfrm>
            <a:off x="1219200" y="1917700"/>
            <a:ext cx="640080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800" i="1">
                <a:latin typeface="Arial" charset="0"/>
              </a:rPr>
              <a:t>“The art of war teaches us to rely not on the likelihood of the enemy's not coming, but on our own readiness to receive him; not on the chance of his not attacking, but rather on the fact that we have made our position unassailable.”</a:t>
            </a:r>
            <a:endParaRPr lang="en-US" sz="2800">
              <a:latin typeface="Arial" charset="0"/>
            </a:endParaRPr>
          </a:p>
          <a:p>
            <a:pPr algn="r" eaLnBrk="1" hangingPunct="1">
              <a:lnSpc>
                <a:spcPct val="110000"/>
              </a:lnSpc>
            </a:pPr>
            <a:r>
              <a:rPr lang="en-US" sz="2800">
                <a:latin typeface="Arial" charset="0"/>
              </a:rPr>
              <a:t>Sun Tzu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066800"/>
          </a:xfrm>
        </p:spPr>
        <p:txBody>
          <a:bodyPr anchor="ctr"/>
          <a:lstStyle/>
          <a:p>
            <a:r>
              <a:rPr lang="en-US"/>
              <a:t>The Future</a:t>
            </a:r>
          </a:p>
        </p:txBody>
      </p:sp>
      <p:sp>
        <p:nvSpPr>
          <p:cNvPr id="19459" name="TextBox 8"/>
          <p:cNvSpPr txBox="1">
            <a:spLocks noChangeArrowheads="1"/>
          </p:cNvSpPr>
          <p:nvPr/>
        </p:nvSpPr>
        <p:spPr bwMode="auto">
          <a:xfrm>
            <a:off x="838200" y="1657350"/>
            <a:ext cx="7315200" cy="4362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Cyber Security is still in its infancy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Most solutions focus on endpoints and not a comprehensive mature process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Cyber programs tend to be ad hoc focusing on compliance rather than security (C&amp;A= CYA)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Reactive rather than Proactive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Need to focus on the attacker, not the technique</a:t>
            </a:r>
          </a:p>
          <a:p>
            <a:pPr marL="469900" indent="-4699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sz="2400">
                <a:latin typeface="Arial" charset="0"/>
              </a:rPr>
              <a:t>We need more dedicated Cyber Security research professionals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609600" y="1905000"/>
            <a:ext cx="8229600" cy="3657600"/>
          </a:xfrm>
        </p:spPr>
        <p:txBody>
          <a:bodyPr anchor="ctr"/>
          <a:lstStyle/>
          <a:p>
            <a:pPr>
              <a:lnSpc>
                <a:spcPct val="140000"/>
              </a:lnSpc>
            </a:pPr>
            <a:r>
              <a:rPr lang="en-US" sz="2800">
                <a:latin typeface="Arial" charset="0"/>
              </a:rPr>
              <a:t>Steve Lines, CISSP, CISA, CISM, CBCP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Director of Business Continuity and 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Information Assurance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Office 256-971-6696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liness@saic.com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685800"/>
            <a:ext cx="7620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sz="3600">
                <a:solidFill>
                  <a:schemeClr val="tx2"/>
                </a:solidFill>
              </a:rPr>
              <a:t>For More Information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615</TotalTime>
  <Words>893</Words>
  <Application>Microsoft Office PowerPoint</Application>
  <PresentationFormat>On-screen Show (4:3)</PresentationFormat>
  <Paragraphs>132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Arial</vt:lpstr>
      <vt:lpstr>Verdana</vt:lpstr>
      <vt:lpstr>Times New Roman</vt:lpstr>
      <vt:lpstr>Wingdings</vt:lpstr>
      <vt:lpstr>Profile</vt:lpstr>
      <vt:lpstr>Cyber Awareness: Role of Industry and Government   Presented by  Steve Lines Chairman, DSIE Director of Information Assurance, SAIC October 8, 2010</vt:lpstr>
      <vt:lpstr>Where it all Started</vt:lpstr>
      <vt:lpstr>Cyber Threat Environment</vt:lpstr>
      <vt:lpstr>Cyber Threat Environment</vt:lpstr>
      <vt:lpstr>The Disappearing Boundary</vt:lpstr>
      <vt:lpstr>State of Readiness</vt:lpstr>
      <vt:lpstr>Anatomy of an Attack: The Advance Persistent Threat</vt:lpstr>
      <vt:lpstr>September 21, 2010 </vt:lpstr>
      <vt:lpstr>September 21, continued</vt:lpstr>
      <vt:lpstr>Analysis of Attack</vt:lpstr>
      <vt:lpstr>Analysis of Attack, continued</vt:lpstr>
      <vt:lpstr>Campaign Scale Attacks</vt:lpstr>
      <vt:lpstr>Targeting</vt:lpstr>
      <vt:lpstr>Trust</vt:lpstr>
      <vt:lpstr>Trust</vt:lpstr>
      <vt:lpstr>Trust</vt:lpstr>
      <vt:lpstr>Responsibility</vt:lpstr>
      <vt:lpstr>Responsibility</vt:lpstr>
      <vt:lpstr>The Future</vt:lpstr>
      <vt:lpstr>Steve Lines, CISSP, CISA, CISM, CBCP Director of Business Continuity and  Information Assurance Office 256-971-6696 liness@saic.com</vt:lpstr>
    </vt:vector>
  </TitlesOfParts>
  <Company>SAIC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Conference</dc:title>
  <dc:creator>SRL</dc:creator>
  <cp:lastModifiedBy>Steve Lines</cp:lastModifiedBy>
  <cp:revision>63</cp:revision>
  <dcterms:created xsi:type="dcterms:W3CDTF">2010-10-01T01:21:38Z</dcterms:created>
  <dcterms:modified xsi:type="dcterms:W3CDTF">2010-10-07T15:50:46Z</dcterms:modified>
</cp:coreProperties>
</file>